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16" r:id="rId2"/>
    <p:sldId id="277" r:id="rId3"/>
    <p:sldId id="271" r:id="rId4"/>
    <p:sldId id="262" r:id="rId5"/>
    <p:sldId id="520" r:id="rId6"/>
    <p:sldId id="518" r:id="rId7"/>
    <p:sldId id="519" r:id="rId8"/>
    <p:sldId id="289" r:id="rId9"/>
    <p:sldId id="264" r:id="rId10"/>
    <p:sldId id="272" r:id="rId11"/>
    <p:sldId id="285" r:id="rId12"/>
    <p:sldId id="288" r:id="rId13"/>
    <p:sldId id="521" r:id="rId14"/>
    <p:sldId id="298" r:id="rId15"/>
    <p:sldId id="258" r:id="rId16"/>
    <p:sldId id="268" r:id="rId17"/>
    <p:sldId id="267" r:id="rId18"/>
    <p:sldId id="259" r:id="rId19"/>
    <p:sldId id="489" r:id="rId20"/>
    <p:sldId id="278" r:id="rId21"/>
    <p:sldId id="280" r:id="rId22"/>
    <p:sldId id="492" r:id="rId23"/>
    <p:sldId id="493" r:id="rId24"/>
    <p:sldId id="522" r:id="rId25"/>
    <p:sldId id="523" r:id="rId26"/>
    <p:sldId id="499" r:id="rId27"/>
    <p:sldId id="494" r:id="rId28"/>
    <p:sldId id="496" r:id="rId29"/>
    <p:sldId id="497" r:id="rId30"/>
    <p:sldId id="490" r:id="rId31"/>
    <p:sldId id="491" r:id="rId32"/>
    <p:sldId id="303" r:id="rId33"/>
    <p:sldId id="286" r:id="rId34"/>
    <p:sldId id="501" r:id="rId35"/>
    <p:sldId id="502" r:id="rId36"/>
    <p:sldId id="505" r:id="rId37"/>
    <p:sldId id="503" r:id="rId38"/>
    <p:sldId id="504" r:id="rId39"/>
    <p:sldId id="524" r:id="rId40"/>
    <p:sldId id="500" r:id="rId41"/>
    <p:sldId id="506" r:id="rId42"/>
    <p:sldId id="507" r:id="rId43"/>
    <p:sldId id="511" r:id="rId44"/>
    <p:sldId id="510" r:id="rId45"/>
    <p:sldId id="509" r:id="rId46"/>
    <p:sldId id="51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420E1-4DC0-48CF-AC32-3E541352E3ED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982A6-A2D9-4CCF-808E-F1DC3D69E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5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A9E1E-1B28-4507-BCAD-84DCBD431856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722FA-F3F8-4A63-B2C8-66D1760A5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722FA-F3F8-4A63-B2C8-66D1760A57B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A2A8-B01B-45C9-93DA-20C15CC7891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0BF7-8B17-4D10-95C4-2CF3F73B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A2A8-B01B-45C9-93DA-20C15CC7891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0BF7-8B17-4D10-95C4-2CF3F73B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A2A8-B01B-45C9-93DA-20C15CC7891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0BF7-8B17-4D10-95C4-2CF3F73B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A2A8-B01B-45C9-93DA-20C15CC7891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0BF7-8B17-4D10-95C4-2CF3F73B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A2A8-B01B-45C9-93DA-20C15CC7891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0BF7-8B17-4D10-95C4-2CF3F73B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A2A8-B01B-45C9-93DA-20C15CC7891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0BF7-8B17-4D10-95C4-2CF3F73B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A2A8-B01B-45C9-93DA-20C15CC7891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0BF7-8B17-4D10-95C4-2CF3F73B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A2A8-B01B-45C9-93DA-20C15CC7891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0BF7-8B17-4D10-95C4-2CF3F73B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A2A8-B01B-45C9-93DA-20C15CC7891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0BF7-8B17-4D10-95C4-2CF3F73B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A2A8-B01B-45C9-93DA-20C15CC7891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0BF7-8B17-4D10-95C4-2CF3F73B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A2A8-B01B-45C9-93DA-20C15CC7891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0BF7-8B17-4D10-95C4-2CF3F73B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CA2A8-B01B-45C9-93DA-20C15CC7891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0BF7-8B17-4D10-95C4-2CF3F73B2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</a:t>
            </a:r>
            <a:r>
              <a:rPr lang="en-US" sz="4900" dirty="0"/>
              <a:t>Specimen-based modeling, stopping rules, and the extinction of the </a:t>
            </a:r>
            <a:r>
              <a:rPr lang="en-US" sz="4900" dirty="0" err="1"/>
              <a:t>the</a:t>
            </a:r>
            <a:r>
              <a:rPr lang="en-US" sz="4900" dirty="0"/>
              <a:t> ivory-billed woodpecker </a:t>
            </a:r>
            <a:r>
              <a:rPr lang="en-US" sz="4900" i="1" dirty="0" err="1" smtClean="0"/>
              <a:t>Campephilus</a:t>
            </a:r>
            <a:r>
              <a:rPr lang="en-US" sz="4900" i="1" dirty="0" smtClean="0"/>
              <a:t> </a:t>
            </a:r>
            <a:r>
              <a:rPr lang="en-US" sz="4900" i="1" dirty="0" err="1" smtClean="0"/>
              <a:t>principalis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Nicholas J. </a:t>
            </a:r>
            <a:r>
              <a:rPr lang="en-US" sz="2400" dirty="0" err="1" smtClean="0">
                <a:solidFill>
                  <a:schemeClr val="tx1"/>
                </a:solidFill>
              </a:rPr>
              <a:t>Gotelli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Department of Biology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University of Vermont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Burlington VT 05405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5727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“We have dedicated our time and our dreams to protecting and conserving this area. These woods are my church.“</a:t>
            </a:r>
          </a:p>
          <a:p>
            <a:endParaRPr lang="en-US" dirty="0" smtClean="0"/>
          </a:p>
          <a:p>
            <a:r>
              <a:rPr lang="en-US" dirty="0" smtClean="0"/>
              <a:t> John Fitzpatrick, Director, Lab of Ornithology, Cornell University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7500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 must add a note about the personal excitement and pleasure this discovery </a:t>
            </a:r>
          </a:p>
          <a:p>
            <a:r>
              <a:rPr lang="en-US" dirty="0" smtClean="0"/>
              <a:t>has brought me....Blessed is the one who gives life to the dead.”</a:t>
            </a:r>
          </a:p>
          <a:p>
            <a:endParaRPr lang="en-US" dirty="0" smtClean="0"/>
          </a:p>
          <a:p>
            <a:r>
              <a:rPr lang="en-US" dirty="0" smtClean="0"/>
              <a:t>Donald Kennedy, Editor, </a:t>
            </a:r>
            <a:r>
              <a:rPr lang="en-US" i="1" dirty="0" smtClean="0"/>
              <a:t>Science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743271"/>
            <a:ext cx="7968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“It's like a funeral shroud has been pulled back, giving us a brief glimpse of a </a:t>
            </a:r>
          </a:p>
          <a:p>
            <a:r>
              <a:rPr lang="en-US" dirty="0" smtClean="0"/>
              <a:t>living bird, rising Lazarus-like from the grave. “</a:t>
            </a:r>
          </a:p>
          <a:p>
            <a:endParaRPr lang="en-US" dirty="0" smtClean="0"/>
          </a:p>
          <a:p>
            <a:r>
              <a:rPr lang="en-US" dirty="0" smtClean="0"/>
              <a:t>Tim  Gallagher,  Editor, </a:t>
            </a:r>
            <a:r>
              <a:rPr lang="en-US" i="1" dirty="0" smtClean="0"/>
              <a:t>Living Bird, </a:t>
            </a:r>
            <a:r>
              <a:rPr lang="en-US" dirty="0" smtClean="0"/>
              <a:t>Cornell Lab of Ornithology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tzpatrick ivory-bill--online supplement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68" y="381000"/>
            <a:ext cx="8968492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bley et al (2006) Science--online supplement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0671" y="76200"/>
            <a:ext cx="4748084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"/>
            <a:ext cx="5029200" cy="3771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191000"/>
            <a:ext cx="7772400" cy="1470025"/>
          </a:xfrm>
        </p:spPr>
        <p:txBody>
          <a:bodyPr/>
          <a:lstStyle/>
          <a:p>
            <a:r>
              <a:rPr lang="en-US" dirty="0" smtClean="0"/>
              <a:t>Burlington, VT </a:t>
            </a:r>
            <a:br>
              <a:rPr lang="en-US" dirty="0" smtClean="0"/>
            </a:br>
            <a:r>
              <a:rPr lang="en-US" dirty="0" smtClean="0"/>
              <a:t>24 December 2008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err="1" smtClean="0"/>
              <a:t>Dryocopus</a:t>
            </a:r>
            <a:r>
              <a:rPr lang="en-US" i="1" dirty="0" smtClean="0"/>
              <a:t> </a:t>
            </a:r>
            <a:r>
              <a:rPr lang="en-US" i="1" dirty="0" err="1" smtClean="0"/>
              <a:t>pileatus</a:t>
            </a:r>
            <a:r>
              <a:rPr lang="en-US" i="1" dirty="0" smtClean="0"/>
              <a:t> </a:t>
            </a:r>
            <a:r>
              <a:rPr lang="en-US" dirty="0" smtClean="0"/>
              <a:t>(Pileated woodpecker)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rch area--IB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944" y="1179576"/>
            <a:ext cx="7754112" cy="4498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vory-bill reward 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2157" y="76200"/>
            <a:ext cx="4204138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kerchip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706029"/>
            <a:ext cx="5455002" cy="4770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7396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What is the probability that the ivory-billed</a:t>
            </a:r>
            <a:br>
              <a:rPr lang="en-US" sz="3200" dirty="0" smtClean="0"/>
            </a:br>
            <a:r>
              <a:rPr lang="en-US" sz="3200" dirty="0" smtClean="0"/>
              <a:t>woodpecker persists today?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vory-bill specim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3" name="Picture 2" descr="Ivory-bill specimen--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819400"/>
            <a:ext cx="9144001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28956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Dated, </a:t>
            </a:r>
            <a:r>
              <a:rPr lang="en-US" dirty="0" err="1" smtClean="0">
                <a:solidFill>
                  <a:schemeClr val="bg1"/>
                </a:solidFill>
              </a:rPr>
              <a:t>georeferenced</a:t>
            </a:r>
            <a:r>
              <a:rPr lang="en-US" dirty="0" smtClean="0">
                <a:solidFill>
                  <a:schemeClr val="bg1"/>
                </a:solidFill>
              </a:rPr>
              <a:t> museum specimens (1850-1932)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(N = 239 specimens)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imen map--TN le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8702307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0" name="Picture 2" descr="IBW Fig 1 rev 2 4y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8077200" cy="559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e, Rob, and N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74522"/>
            <a:ext cx="8991600" cy="5220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803119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Anne Chao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National </a:t>
            </a:r>
            <a:r>
              <a:rPr lang="en-US" dirty="0" err="1" smtClean="0">
                <a:solidFill>
                  <a:schemeClr val="bg1"/>
                </a:solidFill>
              </a:rPr>
              <a:t>Tsing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Hua</a:t>
            </a:r>
            <a:r>
              <a:rPr lang="en-US" dirty="0" smtClean="0">
                <a:solidFill>
                  <a:schemeClr val="bg1"/>
                </a:solidFill>
              </a:rPr>
              <a:t> University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648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Rob Colwell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University of Connecticut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800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Gary Graves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Smithsonian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Institution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BW--Fig 1--(7-6-2009)--low 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5373" y="76200"/>
            <a:ext cx="5735181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M 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8534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752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single individual collected in 1932</a:t>
            </a:r>
          </a:p>
          <a:p>
            <a:endParaRPr lang="en-US" dirty="0" smtClean="0"/>
          </a:p>
          <a:p>
            <a:r>
              <a:rPr lang="en-US" dirty="0" smtClean="0"/>
              <a:t>Assume that 1/N = proportion of population represented by that individual</a:t>
            </a:r>
          </a:p>
          <a:p>
            <a:endParaRPr lang="en-US" dirty="0" smtClean="0"/>
          </a:p>
          <a:p>
            <a:r>
              <a:rPr lang="en-US" dirty="0" smtClean="0"/>
              <a:t>p = 1/N = probability of a single individual being collected as a specimen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685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Model Formulation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752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single individual collected in 1932</a:t>
            </a:r>
          </a:p>
          <a:p>
            <a:endParaRPr lang="en-US" dirty="0" smtClean="0"/>
          </a:p>
          <a:p>
            <a:r>
              <a:rPr lang="en-US" dirty="0" smtClean="0"/>
              <a:t>Assume that 1/N = proportion of population represented by that individual</a:t>
            </a:r>
          </a:p>
          <a:p>
            <a:endParaRPr lang="en-US" dirty="0" smtClean="0"/>
          </a:p>
          <a:p>
            <a:r>
              <a:rPr lang="en-US" dirty="0" smtClean="0"/>
              <a:t>p = 1/N = probability of a single individual being collected as a specimen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685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Model Formulation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42900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 size at any future time n(t) can be estimated as:</a:t>
            </a:r>
          </a:p>
          <a:p>
            <a:endParaRPr lang="en-US" dirty="0" smtClean="0"/>
          </a:p>
          <a:p>
            <a:r>
              <a:rPr lang="en-US" dirty="0" smtClean="0"/>
              <a:t>n(t) = u(t)/p ≈ u(t)N</a:t>
            </a:r>
          </a:p>
          <a:p>
            <a:endParaRPr lang="en-US" dirty="0" smtClean="0"/>
          </a:p>
          <a:p>
            <a:r>
              <a:rPr lang="en-US" dirty="0" smtClean="0"/>
              <a:t>Probability of persistence = 1 – exp-(n(t)) </a:t>
            </a:r>
          </a:p>
          <a:p>
            <a:r>
              <a:rPr lang="en-US" dirty="0" smtClean="0"/>
              <a:t>[= non-negative portion of Poisson distribution]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8459"/>
            <a:ext cx="5954323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2590800" cy="3200400"/>
          </a:xfrm>
        </p:spPr>
        <p:txBody>
          <a:bodyPr/>
          <a:lstStyle/>
          <a:p>
            <a:r>
              <a:rPr lang="en-US" dirty="0" smtClean="0"/>
              <a:t>Continuous</a:t>
            </a:r>
          </a:p>
          <a:p>
            <a:r>
              <a:rPr lang="en-US" dirty="0" smtClean="0"/>
              <a:t>Symmetric</a:t>
            </a:r>
          </a:p>
          <a:p>
            <a:r>
              <a:rPr lang="en-US" dirty="0" smtClean="0"/>
              <a:t>Unbounded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25963"/>
          </a:xfrm>
        </p:spPr>
        <p:txBody>
          <a:bodyPr/>
          <a:lstStyle/>
          <a:p>
            <a:r>
              <a:rPr lang="en-US" dirty="0" smtClean="0"/>
              <a:t>Discrete</a:t>
            </a:r>
          </a:p>
          <a:p>
            <a:r>
              <a:rPr lang="en-US" dirty="0" smtClean="0"/>
              <a:t>Asymmetric</a:t>
            </a:r>
          </a:p>
          <a:p>
            <a:r>
              <a:rPr lang="en-US" dirty="0" smtClean="0"/>
              <a:t>Bounded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578111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>
            <a:off x="2133600" y="3334537"/>
            <a:ext cx="1981200" cy="1828800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038599"/>
            <a:ext cx="1379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P(extinction)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= 0.22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Declining collection curve of museum specimens mirrors overall population decline of IBW</a:t>
            </a:r>
          </a:p>
          <a:p>
            <a:r>
              <a:rPr lang="en-US" dirty="0" smtClean="0"/>
              <a:t>Per individual probability of capture as a museum specimen (= p) is constant</a:t>
            </a:r>
          </a:p>
          <a:p>
            <a:r>
              <a:rPr lang="en-US" dirty="0" smtClean="0"/>
              <a:t>Population size n(t) at time t is a stochastic realization of a Poisson process</a:t>
            </a:r>
          </a:p>
          <a:p>
            <a:r>
              <a:rPr lang="en-US" dirty="0" smtClean="0"/>
              <a:t>Population size in 1932 (=N) is known or inferred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Test of Model</a:t>
            </a:r>
            <a:endParaRPr lang="en-US" dirty="0"/>
          </a:p>
        </p:txBody>
      </p:sp>
      <p:pic>
        <p:nvPicPr>
          <p:cNvPr id="3" name="Picture 2" descr="IBWO_web_tanner_pi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524000"/>
            <a:ext cx="6400799" cy="4797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4953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Undisputed</a:t>
            </a:r>
          </a:p>
          <a:p>
            <a:r>
              <a:rPr lang="en-US" dirty="0" smtClean="0"/>
              <a:t>photographic records</a:t>
            </a:r>
          </a:p>
          <a:p>
            <a:r>
              <a:rPr lang="en-US" dirty="0" smtClean="0"/>
              <a:t>1933-1944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Benchmark Test with Photo Records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Assumed N in 1932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u(t)</a:t>
                      </a:r>
                      <a:r>
                        <a:rPr lang="en-US" baseline="0" dirty="0" smtClean="0"/>
                        <a:t> in 1944 (extrapolated)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 = 1/N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n(t) = u(t)/p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P(persistence in 1944)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Benchmark Test with Photo Records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Assumed N in 1932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u(t)</a:t>
                      </a:r>
                      <a:r>
                        <a:rPr lang="en-US" baseline="0" dirty="0" smtClean="0"/>
                        <a:t> in 1944 (extrapolated)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 = 1/N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n(t) = u(t)/p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P(persistence in 1944)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37338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Result: Model based on last museum specimen collected in 1932 correctly predicts persistence of ivory-billed woodpecker in 1944, when it was known from photographic records.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esby-ivoryb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1" y="74345"/>
            <a:ext cx="4267199" cy="666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324600" cy="631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Extinction Date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56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1932 </a:t>
                      </a:r>
                      <a:r>
                        <a:rPr lang="en-US" baseline="0" dirty="0" smtClean="0"/>
                        <a:t> Population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Estimated</a:t>
                      </a:r>
                      <a:r>
                        <a:rPr lang="en-US" baseline="0" dirty="0" smtClean="0"/>
                        <a:t> Year of Extinction (p &lt; 0.05)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b_gene_spar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762000"/>
            <a:ext cx="5410200" cy="4201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562600"/>
            <a:ext cx="5462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Contemporary avian census records </a:t>
            </a:r>
          </a:p>
          <a:p>
            <a:pPr algn="ctr"/>
            <a:r>
              <a:rPr lang="en-US" sz="2800" dirty="0" smtClean="0"/>
              <a:t>from IBW search efforts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BW-search map--lower White Ri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52400"/>
            <a:ext cx="5227095" cy="6427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on the frequencies of rare species in a collection can be used to estimate the number of undetected species</a:t>
            </a:r>
          </a:p>
          <a:p>
            <a:r>
              <a:rPr lang="en-US" dirty="0" smtClean="0"/>
              <a:t>The greater the frequency of “singletons” and “doubletons”, the greater the number of undetected species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Census Data (2006-2007)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371600"/>
          <a:ext cx="594709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680"/>
                <a:gridCol w="1289138"/>
                <a:gridCol w="1289138"/>
                <a:gridCol w="12891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Individuals </a:t>
                      </a:r>
                      <a:r>
                        <a:rPr lang="en-US" dirty="0" err="1" smtClean="0"/>
                        <a:t>Censused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Species Recorded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Search Effort (Days)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Congaree</a:t>
                      </a:r>
                      <a:r>
                        <a:rPr lang="en-US" baseline="0" dirty="0" smtClean="0"/>
                        <a:t> River, 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Choctawhatchee River, FL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Pearl River, 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Pascagoula River,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572001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Four-person search teams on foot, by canoe</a:t>
            </a:r>
          </a:p>
          <a:p>
            <a:r>
              <a:rPr lang="en-US" dirty="0" smtClean="0"/>
              <a:t>Sunrise to sunset searches</a:t>
            </a:r>
          </a:p>
          <a:p>
            <a:r>
              <a:rPr lang="en-US" dirty="0" smtClean="0"/>
              <a:t>Comparable methods at all sites</a:t>
            </a:r>
          </a:p>
          <a:p>
            <a:r>
              <a:rPr lang="en-US" dirty="0" smtClean="0"/>
              <a:t>Records for resident and migratory species that winter in flood plain forest habitats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IBWCensusMapRev26April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371362" cy="592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Efficient “Stopping Rule” for terminating searches for undetected species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8956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f(1) = frequency of “singletons” [= number of species represented by exactly one individual</a:t>
            </a:r>
          </a:p>
          <a:p>
            <a:endParaRPr lang="en-US" dirty="0" smtClean="0"/>
          </a:p>
          <a:p>
            <a:r>
              <a:rPr lang="en-US" dirty="0" smtClean="0"/>
              <a:t>R = expected reward for finding an undetected species (including IBW)</a:t>
            </a:r>
          </a:p>
          <a:p>
            <a:r>
              <a:rPr lang="en-US" dirty="0" smtClean="0"/>
              <a:t>c = cost of </a:t>
            </a:r>
            <a:r>
              <a:rPr lang="en-US" dirty="0" err="1" smtClean="0"/>
              <a:t>censusing</a:t>
            </a:r>
            <a:r>
              <a:rPr lang="en-US" dirty="0" smtClean="0"/>
              <a:t> one more bird</a:t>
            </a:r>
          </a:p>
          <a:p>
            <a:r>
              <a:rPr lang="en-US" dirty="0" smtClean="0"/>
              <a:t>n = number of individuals </a:t>
            </a:r>
            <a:r>
              <a:rPr lang="en-US" dirty="0" err="1" smtClean="0"/>
              <a:t>censused</a:t>
            </a:r>
            <a:r>
              <a:rPr lang="en-US" dirty="0" smtClean="0"/>
              <a:t> so far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257800"/>
            <a:ext cx="281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Rasmussen, S. &amp; Starr, N. Optimal and adaptive search for a new species. </a:t>
            </a:r>
            <a:r>
              <a:rPr lang="en-US" sz="1400" i="1" dirty="0" smtClean="0"/>
              <a:t>Journal of American Statistical Association</a:t>
            </a:r>
            <a:r>
              <a:rPr lang="en-US" sz="1400" dirty="0" smtClean="0"/>
              <a:t> </a:t>
            </a:r>
            <a:r>
              <a:rPr lang="en-US" sz="1400" b="1" dirty="0" smtClean="0"/>
              <a:t>74</a:t>
            </a:r>
            <a:r>
              <a:rPr lang="en-US" sz="1400" dirty="0" smtClean="0"/>
              <a:t>, 661–667 (1979).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80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Abandon search when f(1)/n &lt; c/R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Efficient “Stopping Rule” for terminating searches for undetected species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8956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f(1) = frequency of “singletons” [= number of species represented by exactly one individual</a:t>
            </a:r>
          </a:p>
          <a:p>
            <a:endParaRPr lang="en-US" dirty="0" smtClean="0"/>
          </a:p>
          <a:p>
            <a:r>
              <a:rPr lang="en-US" dirty="0" smtClean="0"/>
              <a:t>R = expected reward for finding an undetected species (including IBW)</a:t>
            </a:r>
          </a:p>
          <a:p>
            <a:r>
              <a:rPr lang="en-US" dirty="0" smtClean="0"/>
              <a:t>c = cost of </a:t>
            </a:r>
            <a:r>
              <a:rPr lang="en-US" dirty="0" err="1" smtClean="0"/>
              <a:t>censusing</a:t>
            </a:r>
            <a:r>
              <a:rPr lang="en-US" dirty="0" smtClean="0"/>
              <a:t> one more bird</a:t>
            </a:r>
          </a:p>
          <a:p>
            <a:r>
              <a:rPr lang="en-US" dirty="0" smtClean="0"/>
              <a:t>n = number of individuals </a:t>
            </a:r>
            <a:r>
              <a:rPr lang="en-US" dirty="0" err="1" smtClean="0"/>
              <a:t>censused</a:t>
            </a:r>
            <a:r>
              <a:rPr lang="en-US" dirty="0" smtClean="0"/>
              <a:t> so far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257800"/>
            <a:ext cx="281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Rasmussen, S. &amp; Starr, N. Optimal and adaptive search for a new species. </a:t>
            </a:r>
            <a:r>
              <a:rPr lang="en-US" sz="1400" i="1" dirty="0" smtClean="0"/>
              <a:t>Journal of American Statistical Association</a:t>
            </a:r>
            <a:r>
              <a:rPr lang="en-US" sz="1400" dirty="0" smtClean="0"/>
              <a:t> </a:t>
            </a:r>
            <a:r>
              <a:rPr lang="en-US" sz="1400" b="1" dirty="0" smtClean="0"/>
              <a:t>74</a:t>
            </a:r>
            <a:r>
              <a:rPr lang="en-US" sz="1400" dirty="0" smtClean="0"/>
              <a:t>, 661–667 (1979).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80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Abandon search when f(1)/n &lt; c/R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334000"/>
            <a:ext cx="4584140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Because c/R ≈ 0 for IBW, abandon search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when all individuals are represented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by at least 2 individuals (i.e. no singletons)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Total Number of Species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638242" y="1828800"/>
                <a:ext cx="4067358" cy="65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𝑜𝑏𝑠𝑒𝑟𝑣𝑒𝑑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242" y="1828800"/>
                <a:ext cx="4067358" cy="6564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81200" y="2895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= number of “singletons” (species occurring exactly once)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= number of “doubletons” (species occurring exactly twice)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vory-bill r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082" y="76200"/>
            <a:ext cx="5187836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IBWCensusMapRev26April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371362" cy="592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IBWCensusMapRev26April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371362" cy="592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943600" y="3962400"/>
            <a:ext cx="304800" cy="533400"/>
          </a:xfrm>
          <a:prstGeom prst="ellipse">
            <a:avLst/>
          </a:prstGeom>
          <a:solidFill>
            <a:schemeClr val="accent2">
              <a:alpha val="5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 rot="5400000" flipH="1" flipV="1">
            <a:off x="4364761" y="4853525"/>
            <a:ext cx="2059315" cy="11876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6400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f(1) = 0 (no singletons)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Estimates of Undetected Species and Necessary Census Efforts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7924799" cy="3886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29"/>
                <a:gridCol w="1050275"/>
                <a:gridCol w="868496"/>
                <a:gridCol w="1078396"/>
                <a:gridCol w="1174844"/>
                <a:gridCol w="1556759"/>
              </a:tblGrid>
              <a:tr h="132754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Individuals </a:t>
                      </a:r>
                      <a:r>
                        <a:rPr lang="en-US" sz="1200" dirty="0" err="1" smtClean="0"/>
                        <a:t>Censused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Species Recorded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Undetected 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Additional</a:t>
                      </a:r>
                      <a:r>
                        <a:rPr lang="en-US" sz="1200" baseline="0" dirty="0" smtClean="0"/>
                        <a:t> censuses required to find undetected 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Probability that next </a:t>
                      </a:r>
                      <a:r>
                        <a:rPr lang="en-US" sz="1200" dirty="0" err="1" smtClean="0"/>
                        <a:t>indivdiual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censused</a:t>
                      </a:r>
                      <a:r>
                        <a:rPr lang="en-US" sz="1200" dirty="0" smtClean="0"/>
                        <a:t> is</a:t>
                      </a:r>
                      <a:r>
                        <a:rPr lang="en-US" sz="1200" baseline="0" dirty="0" smtClean="0"/>
                        <a:t> a new species</a:t>
                      </a:r>
                      <a:endParaRPr lang="en-US" sz="1200" dirty="0"/>
                    </a:p>
                  </a:txBody>
                  <a:tcPr/>
                </a:tc>
              </a:tr>
              <a:tr h="7148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Congaree</a:t>
                      </a:r>
                      <a:r>
                        <a:rPr lang="en-US" baseline="0" dirty="0" smtClean="0"/>
                        <a:t> River, 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8.32 x 10 </a:t>
                      </a:r>
                      <a:r>
                        <a:rPr lang="en-US" baseline="30000" dirty="0" smtClean="0"/>
                        <a:t>-9</a:t>
                      </a:r>
                      <a:endParaRPr lang="en-US" baseline="30000" dirty="0"/>
                    </a:p>
                  </a:txBody>
                  <a:tcPr/>
                </a:tc>
              </a:tr>
              <a:tr h="71483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Choctawhatchee River, FL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3.18 x 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</a:tr>
              <a:tr h="414150">
                <a:tc>
                  <a:txBody>
                    <a:bodyPr/>
                    <a:lstStyle/>
                    <a:p>
                      <a:r>
                        <a:rPr lang="en-US" dirty="0" smtClean="0"/>
                        <a:t>Pearl River, 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8.97 x 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</a:tr>
              <a:tr h="71483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Pascagoula River,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2.98 x 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kerchip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706029"/>
            <a:ext cx="5455002" cy="4770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7396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What is the probability that the ivory-billed</a:t>
            </a:r>
            <a:br>
              <a:rPr lang="en-US" sz="3200" dirty="0" smtClean="0"/>
            </a:br>
            <a:r>
              <a:rPr lang="en-US" sz="3200" dirty="0" smtClean="0"/>
              <a:t>woodpecker persists today?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kerchip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706029"/>
            <a:ext cx="5455002" cy="4770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7396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What is the probability that the ivory-billed</a:t>
            </a:r>
            <a:br>
              <a:rPr lang="en-US" sz="3200" dirty="0" smtClean="0"/>
            </a:br>
            <a:r>
              <a:rPr lang="en-US" sz="3200" dirty="0" smtClean="0"/>
              <a:t>woodpecker persists today?</a:t>
            </a:r>
            <a:endParaRPr lang="en-US" sz="4000" dirty="0"/>
          </a:p>
        </p:txBody>
      </p:sp>
      <p:pic>
        <p:nvPicPr>
          <p:cNvPr id="5" name="Picture 4" descr="IBW--Fig 1--(7-6-2009)--low 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71600"/>
            <a:ext cx="4419599" cy="5167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kerchip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706029"/>
            <a:ext cx="5455002" cy="4770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7396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What is the probability that the ivory-billed</a:t>
            </a:r>
            <a:br>
              <a:rPr lang="en-US" sz="3200" dirty="0" smtClean="0"/>
            </a:br>
            <a:r>
              <a:rPr lang="en-US" sz="3200" dirty="0" smtClean="0"/>
              <a:t>woodpecker persists today?</a:t>
            </a:r>
            <a:endParaRPr lang="en-US" sz="4000" dirty="0"/>
          </a:p>
        </p:txBody>
      </p:sp>
      <p:pic>
        <p:nvPicPr>
          <p:cNvPr id="5" name="Picture 4" descr="IBW--Fig 1--(7-6-2009)--low 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71600"/>
            <a:ext cx="4419599" cy="5167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IBWCensusMapRev26AprilScre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362200"/>
            <a:ext cx="5850493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Specimen-based modeling estimates population decline from museum records</a:t>
            </a:r>
          </a:p>
          <a:p>
            <a:r>
              <a:rPr lang="en-US" dirty="0" smtClean="0"/>
              <a:t>Contemporary surveys estimate the number of undetected species and necessary sampling effort</a:t>
            </a:r>
          </a:p>
          <a:p>
            <a:r>
              <a:rPr lang="en-US" dirty="0" smtClean="0"/>
              <a:t>For IBW, surveys nearly </a:t>
            </a:r>
            <a:r>
              <a:rPr lang="en-US" dirty="0"/>
              <a:t>complete</a:t>
            </a:r>
          </a:p>
          <a:p>
            <a:r>
              <a:rPr lang="en-US" dirty="0" smtClean="0"/>
              <a:t>For IBW, 2011 persistence </a:t>
            </a:r>
            <a:r>
              <a:rPr lang="en-US" i="1" dirty="0" smtClean="0"/>
              <a:t>P</a:t>
            </a:r>
            <a:r>
              <a:rPr lang="en-US" dirty="0" smtClean="0"/>
              <a:t> = 10</a:t>
            </a:r>
            <a:r>
              <a:rPr lang="en-US" baseline="30000" dirty="0" smtClean="0"/>
              <a:t>-3</a:t>
            </a:r>
            <a:r>
              <a:rPr lang="en-US" dirty="0" smtClean="0"/>
              <a:t> to 10</a:t>
            </a:r>
            <a:r>
              <a:rPr lang="en-US" baseline="30000" dirty="0" smtClean="0"/>
              <a:t>-5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IBW is now extinct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Decline &amp; Extinction of </a:t>
            </a:r>
            <a:br>
              <a:rPr lang="en-US" dirty="0" smtClean="0"/>
            </a:br>
            <a:r>
              <a:rPr lang="en-US" dirty="0" smtClean="0"/>
              <a:t>Ivory-billed Woodpecker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~1900 “common”</a:t>
            </a:r>
          </a:p>
          <a:p>
            <a:r>
              <a:rPr lang="en-US" dirty="0" smtClean="0"/>
              <a:t>1932 last specimen collected</a:t>
            </a:r>
          </a:p>
          <a:p>
            <a:r>
              <a:rPr lang="en-US" dirty="0" smtClean="0"/>
              <a:t>1944 last confirmed sighting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Ivory-billed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Hunting</a:t>
            </a:r>
          </a:p>
          <a:p>
            <a:r>
              <a:rPr lang="en-US" dirty="0" smtClean="0"/>
              <a:t>Trophy collecting</a:t>
            </a:r>
          </a:p>
          <a:p>
            <a:r>
              <a:rPr lang="en-US" dirty="0" smtClean="0"/>
              <a:t>Habitat Loss</a:t>
            </a:r>
          </a:p>
          <a:p>
            <a:r>
              <a:rPr lang="en-US" dirty="0" smtClean="0"/>
              <a:t>(Scientific Collecting)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vory-bill r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082" y="76200"/>
            <a:ext cx="5187836" cy="6705600"/>
          </a:xfrm>
          <a:prstGeom prst="rect">
            <a:avLst/>
          </a:prstGeom>
        </p:spPr>
      </p:pic>
      <p:sp>
        <p:nvSpPr>
          <p:cNvPr id="5" name="Diamond 4"/>
          <p:cNvSpPr/>
          <p:nvPr/>
        </p:nvSpPr>
        <p:spPr>
          <a:xfrm>
            <a:off x="3124200" y="2133600"/>
            <a:ext cx="2286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tzpatrick et al --Ivory-billed Woodpeck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01699"/>
            <a:ext cx="7713184" cy="6603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nedy (2005) Science--editorial on Ivory-b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7656" y="76200"/>
            <a:ext cx="5268687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5436</TotalTime>
  <Words>1098</Words>
  <Application>Microsoft Office PowerPoint</Application>
  <PresentationFormat>On-screen Show (4:3)</PresentationFormat>
  <Paragraphs>252</Paragraphs>
  <Slides>46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Specimen-based modeling, stopping rules, and the extinction of the the ivory-billed woodpecker Campephilus principalis</vt:lpstr>
      <vt:lpstr>PowerPoint Presentation</vt:lpstr>
      <vt:lpstr>PowerPoint Presentation</vt:lpstr>
      <vt:lpstr>PowerPoint Presentation</vt:lpstr>
      <vt:lpstr>Decline &amp; Extinction of  Ivory-billed Woodpecker</vt:lpstr>
      <vt:lpstr>Causes of Ivory-billed Extinction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Burlington, VT  24 December 2008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Assumptions</vt:lpstr>
      <vt:lpstr>Benchmark Test of Model</vt:lpstr>
      <vt:lpstr>Benchmark Test with Photo Records</vt:lpstr>
      <vt:lpstr>Benchmark Test with Photo Records</vt:lpstr>
      <vt:lpstr>PowerPoint Presentation</vt:lpstr>
      <vt:lpstr>Estimated Extinction Date</vt:lpstr>
      <vt:lpstr>PowerPoint Presentation</vt:lpstr>
      <vt:lpstr>PowerPoint Presentation</vt:lpstr>
      <vt:lpstr>Statistical Inference</vt:lpstr>
      <vt:lpstr>Summary of Census Data (2006-2007)</vt:lpstr>
      <vt:lpstr>PowerPoint Presentation</vt:lpstr>
      <vt:lpstr>Efficient “Stopping Rule” for terminating searches for undetected species </vt:lpstr>
      <vt:lpstr>Efficient “Stopping Rule” for terminating searches for undetected species </vt:lpstr>
      <vt:lpstr>Estimating Total Number of Species</vt:lpstr>
      <vt:lpstr>PowerPoint Presentation</vt:lpstr>
      <vt:lpstr>PowerPoint Presentation</vt:lpstr>
      <vt:lpstr>Estimates of Undetected Species and Necessary Census Efforts</vt:lpstr>
      <vt:lpstr>PowerPoint Presentation</vt:lpstr>
      <vt:lpstr>PowerPoint Presentation</vt:lpstr>
      <vt:lpstr>PowerPoint Presentation</vt:lpstr>
      <vt:lpstr>Summary</vt:lpstr>
    </vt:vector>
  </TitlesOfParts>
  <Company>Smithsonian Institution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 User</dc:creator>
  <cp:lastModifiedBy>UVM Affiliate</cp:lastModifiedBy>
  <cp:revision>163</cp:revision>
  <dcterms:created xsi:type="dcterms:W3CDTF">2009-10-02T16:21:49Z</dcterms:created>
  <dcterms:modified xsi:type="dcterms:W3CDTF">2011-10-17T02:13:58Z</dcterms:modified>
</cp:coreProperties>
</file>